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812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6" r:id="rId9"/>
    <p:sldId id="265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719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6476" autoAdjust="0"/>
    <p:restoredTop sz="94670"/>
  </p:normalViewPr>
  <p:slideViewPr>
    <p:cSldViewPr snapToGrid="0" snapToObjects="1">
      <p:cViewPr varScale="1">
        <p:scale>
          <a:sx n="109" d="100"/>
          <a:sy n="109" d="100"/>
        </p:scale>
        <p:origin x="368" y="184"/>
      </p:cViewPr>
      <p:guideLst>
        <p:guide orient="horz" pos="3719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AB2EB5-3B57-1548-89A3-2F63C9BF756E}" type="datetimeFigureOut">
              <a:rPr lang="en-US" smtClean="0"/>
              <a:pPr/>
              <a:t>4/2/25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1A0359-7EE7-8646-BBD7-59A8FA52BAF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71535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CF08F-172D-0944-A173-D8C0D23FFA60}" type="datetimeFigureOut">
              <a:rPr lang="en-US" smtClean="0"/>
              <a:pPr/>
              <a:t>4/2/25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40891967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CF08F-172D-0944-A173-D8C0D23FFA60}" type="datetimeFigureOut">
              <a:rPr lang="en-US" smtClean="0"/>
              <a:pPr/>
              <a:t>4/2/25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BBF01-0445-EA41-8AB4-FADEAB8DBC0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80710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CF08F-172D-0944-A173-D8C0D23FFA60}" type="datetimeFigureOut">
              <a:rPr lang="en-US" smtClean="0"/>
              <a:pPr/>
              <a:t>4/2/25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BBF01-0445-EA41-8AB4-FADEAB8DBC0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57153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CF08F-172D-0944-A173-D8C0D23FFA60}" type="datetimeFigureOut">
              <a:rPr lang="en-US" smtClean="0"/>
              <a:pPr/>
              <a:t>4/2/25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BBF01-0445-EA41-8AB4-FADEAB8DBC0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22171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CF08F-172D-0944-A173-D8C0D23FFA60}" type="datetimeFigureOut">
              <a:rPr lang="en-US" smtClean="0"/>
              <a:pPr/>
              <a:t>4/2/25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BBF01-0445-EA41-8AB4-FADEAB8DBC0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08542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CF08F-172D-0944-A173-D8C0D23FFA60}" type="datetimeFigureOut">
              <a:rPr lang="en-US" smtClean="0"/>
              <a:pPr/>
              <a:t>4/2/25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BBF01-0445-EA41-8AB4-FADEAB8DBC0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4875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CF08F-172D-0944-A173-D8C0D23FFA60}" type="datetimeFigureOut">
              <a:rPr lang="en-US" smtClean="0"/>
              <a:pPr/>
              <a:t>4/2/25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BBF01-0445-EA41-8AB4-FADEAB8DBC0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48906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CF08F-172D-0944-A173-D8C0D23FFA60}" type="datetimeFigureOut">
              <a:rPr lang="en-US" smtClean="0"/>
              <a:pPr/>
              <a:t>4/2/25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BBF01-0445-EA41-8AB4-FADEAB8DBC0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67750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CF08F-172D-0944-A173-D8C0D23FFA60}" type="datetimeFigureOut">
              <a:rPr lang="en-US" smtClean="0"/>
              <a:pPr/>
              <a:t>4/2/25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BBF01-0445-EA41-8AB4-FADEAB8DBC0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20800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CF08F-172D-0944-A173-D8C0D23FFA60}" type="datetimeFigureOut">
              <a:rPr lang="en-US" smtClean="0"/>
              <a:pPr/>
              <a:t>4/2/25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918969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CF08F-172D-0944-A173-D8C0D23FFA60}" type="datetimeFigureOut">
              <a:rPr lang="en-US" smtClean="0"/>
              <a:pPr/>
              <a:t>4/2/25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BBF01-0445-EA41-8AB4-FADEAB8DBC0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6309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5CF08F-172D-0944-A173-D8C0D23FFA60}" type="datetimeFigureOut">
              <a:rPr lang="en-US" smtClean="0"/>
              <a:pPr/>
              <a:t>4/2/25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2BBF01-0445-EA41-8AB4-FADEAB8DBC0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21369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3" r:id="rId1"/>
    <p:sldLayoutId id="2147483814" r:id="rId2"/>
    <p:sldLayoutId id="2147483815" r:id="rId3"/>
    <p:sldLayoutId id="2147483816" r:id="rId4"/>
    <p:sldLayoutId id="2147483817" r:id="rId5"/>
    <p:sldLayoutId id="2147483818" r:id="rId6"/>
    <p:sldLayoutId id="2147483819" r:id="rId7"/>
    <p:sldLayoutId id="2147483820" r:id="rId8"/>
    <p:sldLayoutId id="2147483821" r:id="rId9"/>
    <p:sldLayoutId id="2147483822" r:id="rId10"/>
    <p:sldLayoutId id="2147483823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grants.nih.gov/grants/guide/notice-files/NOT-OD-25-068.html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NtqK8SyxFMc" TargetMode="External"/><Relationship Id="rId2" Type="http://schemas.openxmlformats.org/officeDocument/2006/relationships/hyperlink" Target="https://www.youtube.com/watch?v=1XvVibv2opQ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58005" y="1719792"/>
            <a:ext cx="4027990" cy="3418416"/>
          </a:xfrm>
        </p:spPr>
        <p:txBody>
          <a:bodyPr>
            <a:normAutofit/>
          </a:bodyPr>
          <a:lstStyle/>
          <a:p>
            <a:r>
              <a:rPr lang="en-US" sz="4800" dirty="0"/>
              <a:t>Indirect Costs</a:t>
            </a:r>
            <a:br>
              <a:rPr lang="en-US" sz="4800" dirty="0"/>
            </a:br>
            <a:br>
              <a:rPr lang="en-US" sz="4800" dirty="0"/>
            </a:br>
            <a:r>
              <a:rPr lang="en-US" sz="4800" dirty="0"/>
              <a:t>Jeremy M. Berg</a:t>
            </a:r>
            <a:br>
              <a:rPr lang="en-US" sz="4800" dirty="0"/>
            </a:br>
            <a:endParaRPr lang="en-US" sz="31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DD2B5A-9ECB-D40D-FC15-7DEC0BF60E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Basics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D2775D-A615-4524-6A38-26B961B12E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Indirect costs are </a:t>
            </a:r>
            <a:r>
              <a:rPr lang="en-US" b="1" dirty="0"/>
              <a:t>real research costs</a:t>
            </a:r>
            <a:r>
              <a:rPr lang="en-US" dirty="0"/>
              <a:t>, just those that are not readily attributable to specific projects</a:t>
            </a:r>
          </a:p>
          <a:p>
            <a:r>
              <a:rPr lang="en-US" dirty="0"/>
              <a:t>Paid by granting agencies is a fraction (the Indirect Cost Rate) applied to </a:t>
            </a:r>
            <a:r>
              <a:rPr lang="en-US" b="1" dirty="0"/>
              <a:t>Direct Costs of a grant (with exclusions)</a:t>
            </a:r>
          </a:p>
          <a:p>
            <a:r>
              <a:rPr lang="en-US" dirty="0"/>
              <a:t>Indirect Cost Rates are negotiated ~every 4 years with the cognizant federal agency (Health and Human Services or the Office of Naval Research)</a:t>
            </a:r>
          </a:p>
        </p:txBody>
      </p:sp>
    </p:spTree>
    <p:extLst>
      <p:ext uri="{BB962C8B-B14F-4D97-AF65-F5344CB8AC3E}">
        <p14:creationId xmlns:p14="http://schemas.microsoft.com/office/powerpoint/2010/main" val="39539982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C9A398-3F54-66D5-2BBF-FD9D33E230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Indirect Cost Structure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5FA42F-2EF3-D679-A398-C1A2BCF258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Indirect costs are often called ”F &amp; A” costs</a:t>
            </a:r>
          </a:p>
          <a:p>
            <a:pPr lvl="1"/>
            <a:r>
              <a:rPr lang="en-US" dirty="0"/>
              <a:t>Facilities</a:t>
            </a:r>
          </a:p>
          <a:p>
            <a:pPr lvl="1"/>
            <a:r>
              <a:rPr lang="en-US" dirty="0"/>
              <a:t>Administration</a:t>
            </a:r>
          </a:p>
          <a:p>
            <a:r>
              <a:rPr lang="en-US" dirty="0"/>
              <a:t>Facilities includes building depreciation, maintenance (but not purchase of) large equipment</a:t>
            </a:r>
          </a:p>
          <a:p>
            <a:r>
              <a:rPr lang="en-US" dirty="0"/>
              <a:t>Administration includes staff and other costs associated with regulatory compliance</a:t>
            </a:r>
          </a:p>
          <a:p>
            <a:r>
              <a:rPr lang="en-US" dirty="0"/>
              <a:t>Administrative component capped at 26% (since 1991)</a:t>
            </a:r>
          </a:p>
          <a:p>
            <a:r>
              <a:rPr lang="en-US" b="1" dirty="0"/>
              <a:t>Exclusions include equipment purchases and patient care costs associated with clinical trials</a:t>
            </a:r>
          </a:p>
        </p:txBody>
      </p:sp>
    </p:spTree>
    <p:extLst>
      <p:ext uri="{BB962C8B-B14F-4D97-AF65-F5344CB8AC3E}">
        <p14:creationId xmlns:p14="http://schemas.microsoft.com/office/powerpoint/2010/main" val="1941307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68FC68-4834-0E76-064E-DD887B6455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Finding Indirect Cost Rates</a:t>
            </a:r>
          </a:p>
        </p:txBody>
      </p:sp>
      <p:pic>
        <p:nvPicPr>
          <p:cNvPr id="5" name="Picture 4" descr="A document with text and numbers&#10;&#10;AI-generated content may be incorrect.">
            <a:extLst>
              <a:ext uri="{FF2B5EF4-FFF2-40B4-BE49-F238E27FC236}">
                <a16:creationId xmlns:a16="http://schemas.microsoft.com/office/drawing/2014/main" id="{B3A3BC9C-2106-155F-9B88-BCF10DE28CC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2" y="1487627"/>
            <a:ext cx="4635501" cy="2944906"/>
          </a:xfrm>
          <a:prstGeom prst="rect">
            <a:avLst/>
          </a:prstGeom>
        </p:spPr>
      </p:pic>
      <p:pic>
        <p:nvPicPr>
          <p:cNvPr id="7" name="Picture 6" descr="A graph showing a line graph&#10;&#10;AI-generated content may be incorrect.">
            <a:extLst>
              <a:ext uri="{FF2B5EF4-FFF2-40B4-BE49-F238E27FC236}">
                <a16:creationId xmlns:a16="http://schemas.microsoft.com/office/drawing/2014/main" id="{9FD560BA-922E-6CF5-D473-012383ACBCD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74730" y="1369533"/>
            <a:ext cx="4124442" cy="2944906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D461A936-6716-5698-0F6B-955F0DBA604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2402" y="5534111"/>
            <a:ext cx="8718606" cy="992190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F5915CE0-99A3-0D0A-710C-D671626C43A5}"/>
              </a:ext>
            </a:extLst>
          </p:cNvPr>
          <p:cNvSpPr txBox="1"/>
          <p:nvPr/>
        </p:nvSpPr>
        <p:spPr>
          <a:xfrm>
            <a:off x="5587514" y="1763980"/>
            <a:ext cx="21221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Slope = 0.590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813EC00B-995B-407D-05B4-B64CA14647FB}"/>
              </a:ext>
            </a:extLst>
          </p:cNvPr>
          <p:cNvCxnSpPr>
            <a:cxnSpLocks/>
            <a:endCxn id="11" idx="1"/>
          </p:cNvCxnSpPr>
          <p:nvPr/>
        </p:nvCxnSpPr>
        <p:spPr>
          <a:xfrm>
            <a:off x="152402" y="3774831"/>
            <a:ext cx="0" cy="225537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D1E16499-32B6-2F79-11E6-17FECF490DEC}"/>
              </a:ext>
            </a:extLst>
          </p:cNvPr>
          <p:cNvCxnSpPr>
            <a:cxnSpLocks/>
          </p:cNvCxnSpPr>
          <p:nvPr/>
        </p:nvCxnSpPr>
        <p:spPr>
          <a:xfrm>
            <a:off x="3927231" y="3634154"/>
            <a:ext cx="4943777" cy="203981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Rectangle 2">
            <a:extLst>
              <a:ext uri="{FF2B5EF4-FFF2-40B4-BE49-F238E27FC236}">
                <a16:creationId xmlns:a16="http://schemas.microsoft.com/office/drawing/2014/main" id="{37629703-6652-197A-07C7-3BC9646F3B9F}"/>
              </a:ext>
            </a:extLst>
          </p:cNvPr>
          <p:cNvSpPr/>
          <p:nvPr/>
        </p:nvSpPr>
        <p:spPr>
          <a:xfrm>
            <a:off x="1495168" y="1631092"/>
            <a:ext cx="1828800" cy="22242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sx="1000" sy="1000" rotWithShape="0">
              <a:srgbClr val="000000"/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00669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9E0CF8-4D3B-D14E-25EE-B99A3C42DC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“</a:t>
            </a:r>
            <a:r>
              <a:rPr lang="en-US" dirty="0" err="1"/>
              <a:t>NIH”Notice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F5018D-E328-3519-4ED1-6FD941CBD3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1600200"/>
            <a:ext cx="8768862" cy="4525963"/>
          </a:xfrm>
        </p:spPr>
        <p:txBody>
          <a:bodyPr/>
          <a:lstStyle/>
          <a:p>
            <a:pPr algn="l"/>
            <a:r>
              <a:rPr lang="en-US" sz="2400" b="0" i="0" dirty="0">
                <a:solidFill>
                  <a:srgbClr val="993366"/>
                </a:solidFill>
                <a:effectLst/>
                <a:latin typeface="Helvetica Neue" panose="02000503000000020004" pitchFamily="2" charset="0"/>
              </a:rPr>
              <a:t>Supplemental Guidance to the 2024 NIH Grants Policy Statement: Indirect Cost Rates</a:t>
            </a:r>
            <a:endParaRPr lang="en-US" sz="2400" b="0" i="0" dirty="0">
              <a:solidFill>
                <a:srgbClr val="333333"/>
              </a:solidFill>
              <a:effectLst/>
              <a:latin typeface="Helvetica Neue" panose="02000503000000020004" pitchFamily="2" charset="0"/>
            </a:endParaRPr>
          </a:p>
          <a:p>
            <a:pPr algn="l"/>
            <a:r>
              <a:rPr lang="en-US" sz="2400" b="1" i="0" dirty="0">
                <a:solidFill>
                  <a:srgbClr val="333333"/>
                </a:solidFill>
                <a:effectLst/>
                <a:latin typeface="Helvetica Neue" panose="02000503000000020004" pitchFamily="2" charset="0"/>
              </a:rPr>
              <a:t>Notice Number: </a:t>
            </a:r>
            <a:r>
              <a:rPr lang="en-US" sz="2400" b="0" i="0" dirty="0">
                <a:solidFill>
                  <a:srgbClr val="333333"/>
                </a:solidFill>
                <a:effectLst/>
                <a:latin typeface="Helvetica Neue" panose="02000503000000020004" pitchFamily="2" charset="0"/>
              </a:rPr>
              <a:t>NOT-OD-25-068</a:t>
            </a:r>
          </a:p>
          <a:p>
            <a:pPr marL="0" indent="0" algn="l">
              <a:buNone/>
            </a:pPr>
            <a:endParaRPr lang="en-US" sz="2400" b="0" i="0" dirty="0">
              <a:solidFill>
                <a:srgbClr val="333333"/>
              </a:solidFill>
              <a:effectLst/>
              <a:latin typeface="Helvetica Neue" panose="02000503000000020004" pitchFamily="2" charset="0"/>
            </a:endParaRPr>
          </a:p>
          <a:p>
            <a:pPr marL="0" indent="0" algn="l">
              <a:buNone/>
            </a:pPr>
            <a:r>
              <a:rPr lang="en-US" sz="2400" b="0" i="0" dirty="0">
                <a:solidFill>
                  <a:srgbClr val="333333"/>
                </a:solidFill>
                <a:effectLst/>
                <a:latin typeface="Helvetica Neue" panose="02000503000000020004" pitchFamily="2" charset="0"/>
                <a:hlinkClick r:id="rId2"/>
              </a:rPr>
              <a:t>https://grants.nih.gov/grants/guide/notice-files/NOT-OD-25-068.html</a:t>
            </a:r>
            <a:endParaRPr lang="en-US" sz="2400" b="0" i="0" dirty="0">
              <a:solidFill>
                <a:srgbClr val="333333"/>
              </a:solidFill>
              <a:effectLst/>
              <a:latin typeface="Helvetica Neue" panose="02000503000000020004" pitchFamily="2" charset="0"/>
            </a:endParaRPr>
          </a:p>
          <a:p>
            <a:pPr marL="0" indent="0" algn="l">
              <a:buNone/>
            </a:pPr>
            <a:endParaRPr lang="en-US" sz="2400" dirty="0">
              <a:solidFill>
                <a:srgbClr val="333333"/>
              </a:solidFill>
              <a:latin typeface="Helvetica Neue" panose="02000503000000020004" pitchFamily="2" charset="0"/>
            </a:endParaRPr>
          </a:p>
          <a:p>
            <a:pPr marL="0" indent="0" algn="l">
              <a:buNone/>
            </a:pPr>
            <a:r>
              <a:rPr lang="en-US" sz="3600" b="1" dirty="0">
                <a:solidFill>
                  <a:srgbClr val="333333"/>
                </a:solidFill>
                <a:latin typeface="Helvetica Neue" panose="02000503000000020004" pitchFamily="2" charset="0"/>
              </a:rPr>
              <a:t>A</a:t>
            </a:r>
            <a:r>
              <a:rPr lang="en-US" sz="3600" b="1" i="0" dirty="0">
                <a:solidFill>
                  <a:srgbClr val="333333"/>
                </a:solidFill>
                <a:effectLst/>
                <a:latin typeface="Helvetica Neue" panose="02000503000000020004" pitchFamily="2" charset="0"/>
              </a:rPr>
              <a:t>ward recipients are subject to a 15 percent indirect cost rate!</a:t>
            </a:r>
          </a:p>
          <a:p>
            <a:pPr marL="0" indent="0" algn="l">
              <a:buNone/>
            </a:pPr>
            <a:endParaRPr lang="en-US" sz="3600" b="1" dirty="0">
              <a:solidFill>
                <a:srgbClr val="333333"/>
              </a:solidFill>
              <a:latin typeface="Helvetica Neue" panose="02000503000000020004" pitchFamily="2" charset="0"/>
            </a:endParaRPr>
          </a:p>
          <a:p>
            <a:pPr marL="0" indent="0" algn="l">
              <a:buNone/>
            </a:pPr>
            <a:endParaRPr lang="en-US" sz="2400" b="0" i="0" dirty="0">
              <a:solidFill>
                <a:srgbClr val="333333"/>
              </a:solidFill>
              <a:effectLst/>
              <a:latin typeface="Helvetica Neue" panose="02000503000000020004" pitchFamily="2" charset="0"/>
            </a:endParaRPr>
          </a:p>
          <a:p>
            <a:pPr algn="l"/>
            <a:endParaRPr lang="en-US" dirty="0">
              <a:solidFill>
                <a:srgbClr val="333333"/>
              </a:solidFill>
              <a:latin typeface="Helvetica Neue" panose="02000503000000020004" pitchFamily="2" charset="0"/>
            </a:endParaRPr>
          </a:p>
          <a:p>
            <a:pPr algn="l"/>
            <a:endParaRPr lang="en-US" b="0" i="0" dirty="0">
              <a:solidFill>
                <a:srgbClr val="333333"/>
              </a:solidFill>
              <a:effectLst/>
              <a:latin typeface="Helvetica Neue" panose="02000503000000020004" pitchFamily="2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08051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89967B-1882-2F1B-E32F-06420B885C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”NIH” Notice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75F59D-0044-3196-5DC5-A6322066C9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2738" y="1600200"/>
            <a:ext cx="8557848" cy="4983162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US" sz="5900" dirty="0"/>
              <a:t>Rationale:</a:t>
            </a:r>
          </a:p>
          <a:p>
            <a:endParaRPr lang="en-US" dirty="0"/>
          </a:p>
          <a:p>
            <a:pPr marL="0" indent="0" algn="just">
              <a:spcAft>
                <a:spcPts val="750"/>
              </a:spcAft>
              <a:buNone/>
            </a:pPr>
            <a:r>
              <a:rPr lang="en-US" sz="5100" b="0" i="0" dirty="0">
                <a:solidFill>
                  <a:srgbClr val="333333"/>
                </a:solidFill>
                <a:effectLst/>
                <a:latin typeface="Helvetica Neue" panose="02000503000000020004" pitchFamily="2" charset="0"/>
              </a:rPr>
              <a:t>“Yet the average indirect cost rate reported by NIH has averaged between 27% and 28% over time.</a:t>
            </a:r>
            <a:r>
              <a:rPr lang="en-US" sz="5100" dirty="0">
                <a:solidFill>
                  <a:srgbClr val="428BCA"/>
                </a:solidFill>
                <a:latin typeface="Helvetica Neue" panose="02000503000000020004" pitchFamily="2" charset="0"/>
              </a:rPr>
              <a:t> </a:t>
            </a:r>
            <a:r>
              <a:rPr lang="en-US" sz="5100" b="0" i="0" dirty="0">
                <a:solidFill>
                  <a:srgbClr val="333333"/>
                </a:solidFill>
                <a:effectLst/>
                <a:latin typeface="Helvetica Neue" panose="02000503000000020004" pitchFamily="2" charset="0"/>
              </a:rPr>
              <a:t>And many organizations are much higher—charging indirect rates of over 50% and in some cases over 60%.”</a:t>
            </a:r>
          </a:p>
          <a:p>
            <a:pPr marL="0" indent="0" algn="just">
              <a:spcAft>
                <a:spcPts val="750"/>
              </a:spcAft>
              <a:buNone/>
            </a:pPr>
            <a:endParaRPr lang="en-US" sz="5100" b="0" i="0" dirty="0">
              <a:solidFill>
                <a:srgbClr val="333333"/>
              </a:solidFill>
              <a:effectLst/>
              <a:latin typeface="Helvetica Neue" panose="02000503000000020004" pitchFamily="2" charset="0"/>
            </a:endParaRPr>
          </a:p>
          <a:p>
            <a:pPr marL="0" indent="0" algn="just">
              <a:spcAft>
                <a:spcPts val="750"/>
              </a:spcAft>
              <a:buNone/>
            </a:pPr>
            <a:r>
              <a:rPr lang="en-US" sz="5100" b="0" i="0" dirty="0">
                <a:solidFill>
                  <a:srgbClr val="333333"/>
                </a:solidFill>
                <a:effectLst/>
                <a:latin typeface="Helvetica Neue" panose="02000503000000020004" pitchFamily="2" charset="0"/>
              </a:rPr>
              <a:t>This is comparing indirect costs/total costs with </a:t>
            </a:r>
            <a:r>
              <a:rPr lang="en-US" sz="5100" dirty="0">
                <a:solidFill>
                  <a:srgbClr val="333333"/>
                </a:solidFill>
                <a:latin typeface="Helvetica Neue" panose="02000503000000020004" pitchFamily="2" charset="0"/>
              </a:rPr>
              <a:t>indirect cost rates.</a:t>
            </a:r>
          </a:p>
          <a:p>
            <a:pPr marL="0" indent="0" algn="just">
              <a:spcAft>
                <a:spcPts val="750"/>
              </a:spcAft>
              <a:buNone/>
            </a:pPr>
            <a:endParaRPr lang="en-US" sz="2800" dirty="0">
              <a:solidFill>
                <a:srgbClr val="333333"/>
              </a:solidFill>
              <a:latin typeface="Helvetica Neue" panose="02000503000000020004" pitchFamily="2" charset="0"/>
            </a:endParaRPr>
          </a:p>
          <a:p>
            <a:pPr marL="0" indent="0" algn="just">
              <a:spcAft>
                <a:spcPts val="750"/>
              </a:spcAft>
              <a:buNone/>
            </a:pPr>
            <a:r>
              <a:rPr lang="en-US" sz="5100" b="1" dirty="0">
                <a:solidFill>
                  <a:srgbClr val="333333"/>
                </a:solidFill>
                <a:latin typeface="Helvetica Neue" panose="02000503000000020004" pitchFamily="2" charset="0"/>
              </a:rPr>
              <a:t>But actual indirect cost recovery is affected (substantially) by exclusions (Modified Total Direct Costs).</a:t>
            </a:r>
            <a:endParaRPr lang="en-US" sz="5100" b="1" i="0" dirty="0">
              <a:solidFill>
                <a:srgbClr val="333333"/>
              </a:solidFill>
              <a:effectLst/>
              <a:latin typeface="Helvetica Neue" panose="02000503000000020004" pitchFamily="2" charset="0"/>
            </a:endParaRPr>
          </a:p>
          <a:p>
            <a:pPr marL="0" indent="0">
              <a:buNone/>
            </a:pP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912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EBFA8D-0746-86C3-07E5-A7664647BF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Results for Top 100 Institutions</a:t>
            </a:r>
            <a:br>
              <a:rPr lang="en-US" dirty="0"/>
            </a:br>
            <a:r>
              <a:rPr lang="en-US" sz="3100" dirty="0"/>
              <a:t>Research Grants Only</a:t>
            </a:r>
            <a:br>
              <a:rPr lang="en-US" sz="3100" dirty="0"/>
            </a:br>
            <a:r>
              <a:rPr lang="en-US" sz="3100" dirty="0"/>
              <a:t>(Excludes Contracts and Training)</a:t>
            </a:r>
          </a:p>
        </p:txBody>
      </p:sp>
      <p:pic>
        <p:nvPicPr>
          <p:cNvPr id="5" name="Picture 4" descr="A graph of a graph&#10;&#10;AI-generated content may be incorrect.">
            <a:extLst>
              <a:ext uri="{FF2B5EF4-FFF2-40B4-BE49-F238E27FC236}">
                <a16:creationId xmlns:a16="http://schemas.microsoft.com/office/drawing/2014/main" id="{66DA511A-BFC7-5340-4850-A63D617ACD8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829497"/>
            <a:ext cx="4297319" cy="3068343"/>
          </a:xfrm>
          <a:prstGeom prst="rect">
            <a:avLst/>
          </a:prstGeom>
        </p:spPr>
      </p:pic>
      <p:pic>
        <p:nvPicPr>
          <p:cNvPr id="7" name="Picture 6" descr="A graph with red and blue bars&#10;&#10;AI-generated content may be incorrect.">
            <a:extLst>
              <a:ext uri="{FF2B5EF4-FFF2-40B4-BE49-F238E27FC236}">
                <a16:creationId xmlns:a16="http://schemas.microsoft.com/office/drawing/2014/main" id="{AEB227FD-FBD4-646C-1C35-2824E287B4A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35666" y="1829497"/>
            <a:ext cx="4297319" cy="3068343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90257BB0-C6F9-28E3-0097-AD1BE64E6C69}"/>
              </a:ext>
            </a:extLst>
          </p:cNvPr>
          <p:cNvSpPr txBox="1"/>
          <p:nvPr/>
        </p:nvSpPr>
        <p:spPr>
          <a:xfrm>
            <a:off x="902677" y="5275385"/>
            <a:ext cx="191988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Indirect cost rates:</a:t>
            </a:r>
          </a:p>
          <a:p>
            <a:r>
              <a:rPr lang="en-US" dirty="0"/>
              <a:t>Mean 62%, SD 9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BF9A338-8A0D-57CE-6271-E92E0B11D5DF}"/>
              </a:ext>
            </a:extLst>
          </p:cNvPr>
          <p:cNvSpPr txBox="1"/>
          <p:nvPr/>
        </p:nvSpPr>
        <p:spPr>
          <a:xfrm>
            <a:off x="4986361" y="5275384"/>
            <a:ext cx="345799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Indirect cost fraction of Total costs:</a:t>
            </a:r>
          </a:p>
          <a:p>
            <a:r>
              <a:rPr lang="en-US" dirty="0"/>
              <a:t>Mean 29.1%, </a:t>
            </a:r>
            <a:r>
              <a:rPr lang="en-US"/>
              <a:t>SD 2.9</a:t>
            </a:r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E0C6B7E-8890-15A8-F975-3A94B6B4811A}"/>
              </a:ext>
            </a:extLst>
          </p:cNvPr>
          <p:cNvSpPr txBox="1"/>
          <p:nvPr/>
        </p:nvSpPr>
        <p:spPr>
          <a:xfrm>
            <a:off x="375143" y="6260123"/>
            <a:ext cx="84496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H Institutions in states that voted  for Harris, T Institutions in states that voted for Trump</a:t>
            </a:r>
          </a:p>
        </p:txBody>
      </p:sp>
    </p:spTree>
    <p:extLst>
      <p:ext uri="{BB962C8B-B14F-4D97-AF65-F5344CB8AC3E}">
        <p14:creationId xmlns:p14="http://schemas.microsoft.com/office/powerpoint/2010/main" val="36289701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76011B-BAE4-EFBA-1BD7-EDA8D5439A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Observations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FF649B-014F-B18A-2A39-4A36019C82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Indirect cost rates do vary substantially between institutions with a range of 43% to 96.9% (IQR 11.4%)</a:t>
            </a:r>
          </a:p>
          <a:p>
            <a:r>
              <a:rPr lang="en-US" dirty="0"/>
              <a:t>The distribution of actual indirect cost recovery over total costs received is much narrower with a range of 27.4% to 37% (IQR 3.7%)</a:t>
            </a:r>
          </a:p>
          <a:p>
            <a:r>
              <a:rPr lang="en-US" dirty="0"/>
              <a:t>The rationale in the Notice of 27% versus 50-60% is incorrect accounting, comparing two different entities (rates versus actual recovery) </a:t>
            </a:r>
          </a:p>
        </p:txBody>
      </p:sp>
    </p:spTree>
    <p:extLst>
      <p:ext uri="{BB962C8B-B14F-4D97-AF65-F5344CB8AC3E}">
        <p14:creationId xmlns:p14="http://schemas.microsoft.com/office/powerpoint/2010/main" val="42061032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DCFEBA-C69E-4D30-3563-B158260EDB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Resources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277352-6DED-4D03-40FA-178D783C10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231" y="1600200"/>
            <a:ext cx="8569569" cy="4525963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Videos about Indirect Costs</a:t>
            </a:r>
          </a:p>
          <a:p>
            <a:endParaRPr lang="en-US" dirty="0"/>
          </a:p>
          <a:p>
            <a:r>
              <a:rPr lang="en-US" dirty="0"/>
              <a:t>From Sally Rockey when she was Deputy Director for Extramural Research at NIH</a:t>
            </a:r>
          </a:p>
          <a:p>
            <a:pPr marL="0" indent="0">
              <a:buNone/>
            </a:pPr>
            <a:r>
              <a:rPr lang="en-US" dirty="0"/>
              <a:t>   (Quite detailed but remarkably accessible)</a:t>
            </a:r>
          </a:p>
          <a:p>
            <a:r>
              <a:rPr lang="en-US" dirty="0">
                <a:hlinkClick r:id="rId2"/>
              </a:rPr>
              <a:t>https://www.youtube.com/watch?v=1XvVibv2opQ</a:t>
            </a:r>
            <a:endParaRPr lang="en-US" dirty="0"/>
          </a:p>
          <a:p>
            <a:endParaRPr lang="en-US" dirty="0"/>
          </a:p>
          <a:p>
            <a:r>
              <a:rPr lang="en-US" dirty="0"/>
              <a:t>From AAU (Very accessible)</a:t>
            </a:r>
          </a:p>
          <a:p>
            <a:r>
              <a:rPr lang="en-US" dirty="0">
                <a:hlinkClick r:id="rId3"/>
              </a:rPr>
              <a:t>https://www.youtube.com/watch?v=NtqK8SyxFMc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5289301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52620</TotalTime>
  <Words>465</Words>
  <Application>Microsoft Macintosh PowerPoint</Application>
  <PresentationFormat>On-screen Show (4:3)</PresentationFormat>
  <Paragraphs>53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Helvetica Neue</vt:lpstr>
      <vt:lpstr>Office Theme</vt:lpstr>
      <vt:lpstr>Indirect Costs  Jeremy M. Berg </vt:lpstr>
      <vt:lpstr>The Basics</vt:lpstr>
      <vt:lpstr>Indirect Cost Structure</vt:lpstr>
      <vt:lpstr>Finding Indirect Cost Rates</vt:lpstr>
      <vt:lpstr>The “NIH”Notice</vt:lpstr>
      <vt:lpstr>The ”NIH” Notice</vt:lpstr>
      <vt:lpstr>Results for Top 100 Institutions Research Grants Only (Excludes Contracts and Training)</vt:lpstr>
      <vt:lpstr>Observations</vt:lpstr>
      <vt:lpstr>Resources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Jeremy Berg</dc:creator>
  <cp:lastModifiedBy>Jeremy Berg</cp:lastModifiedBy>
  <cp:revision>488</cp:revision>
  <cp:lastPrinted>2024-09-16T22:53:26Z</cp:lastPrinted>
  <dcterms:created xsi:type="dcterms:W3CDTF">2015-03-26T20:52:21Z</dcterms:created>
  <dcterms:modified xsi:type="dcterms:W3CDTF">2025-04-02T19:33:04Z</dcterms:modified>
</cp:coreProperties>
</file>